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2" r:id="rId10"/>
    <p:sldId id="264" r:id="rId11"/>
    <p:sldId id="266" r:id="rId12"/>
    <p:sldId id="268" r:id="rId13"/>
    <p:sldId id="270" r:id="rId14"/>
    <p:sldId id="272" r:id="rId15"/>
    <p:sldId id="274" r:id="rId16"/>
    <p:sldId id="275" r:id="rId17"/>
    <p:sldId id="276" r:id="rId18"/>
    <p:sldId id="277"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F8EEB-3320-4F91-994D-B9119C262080}" v="4" dt="2021-08-02T20:04:43.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405204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327742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127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173744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8835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203887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219657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54162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164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958939-B91C-4626-94A8-67BF175CEB52}" type="datetimeFigureOut">
              <a:rPr lang="pt-BR" smtClean="0"/>
              <a:t>03/08/2021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141025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3958939-B91C-4626-94A8-67BF175CEB52}" type="datetimeFigureOut">
              <a:rPr lang="pt-BR" smtClean="0"/>
              <a:t>03/08/2021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159912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3958939-B91C-4626-94A8-67BF175CEB52}" type="datetimeFigureOut">
              <a:rPr lang="pt-BR" smtClean="0"/>
              <a:t>03/08/2021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325674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3958939-B91C-4626-94A8-67BF175CEB52}" type="datetimeFigureOut">
              <a:rPr lang="pt-BR" smtClean="0"/>
              <a:t>03/08/2021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39878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58939-B91C-4626-94A8-67BF175CEB52}" type="datetimeFigureOut">
              <a:rPr lang="pt-BR" smtClean="0"/>
              <a:t>03/08/2021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353199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3958939-B91C-4626-94A8-67BF175CEB52}" type="datetimeFigureOut">
              <a:rPr lang="pt-BR" smtClean="0"/>
              <a:t>03/08/2021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348972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3958939-B91C-4626-94A8-67BF175CEB52}" type="datetimeFigureOut">
              <a:rPr lang="pt-BR" smtClean="0"/>
              <a:t>03/08/2021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95A1084-FF52-40BE-B38E-0EDBA2375D28}" type="slidenum">
              <a:rPr lang="pt-BR" smtClean="0"/>
              <a:t>‹nº›</a:t>
            </a:fld>
            <a:endParaRPr lang="pt-BR"/>
          </a:p>
        </p:txBody>
      </p:sp>
    </p:spTree>
    <p:extLst>
      <p:ext uri="{BB962C8B-B14F-4D97-AF65-F5344CB8AC3E}">
        <p14:creationId xmlns:p14="http://schemas.microsoft.com/office/powerpoint/2010/main" val="113317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958939-B91C-4626-94A8-67BF175CEB52}" type="datetimeFigureOut">
              <a:rPr lang="pt-BR" smtClean="0"/>
              <a:t>03/08/2021</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5A1084-FF52-40BE-B38E-0EDBA2375D28}" type="slidenum">
              <a:rPr lang="pt-BR" smtClean="0"/>
              <a:t>‹nº›</a:t>
            </a:fld>
            <a:endParaRPr lang="pt-BR"/>
          </a:p>
        </p:txBody>
      </p:sp>
    </p:spTree>
    <p:extLst>
      <p:ext uri="{BB962C8B-B14F-4D97-AF65-F5344CB8AC3E}">
        <p14:creationId xmlns:p14="http://schemas.microsoft.com/office/powerpoint/2010/main" val="2913870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2F7727-3904-4E97-8D57-586BAF935A7B}"/>
              </a:ext>
            </a:extLst>
          </p:cNvPr>
          <p:cNvSpPr>
            <a:spLocks noGrp="1"/>
          </p:cNvSpPr>
          <p:nvPr>
            <p:ph type="ctrTitle"/>
          </p:nvPr>
        </p:nvSpPr>
        <p:spPr>
          <a:xfrm>
            <a:off x="1507066" y="999460"/>
            <a:ext cx="5698067" cy="4479852"/>
          </a:xfrm>
        </p:spPr>
        <p:txBody>
          <a:bodyPr anchor="ctr">
            <a:normAutofit/>
          </a:bodyPr>
          <a:lstStyle/>
          <a:p>
            <a:r>
              <a:rPr lang="pt-BR" dirty="0"/>
              <a:t>PROJETO PARQUE DE DIVERSÃO ECOLÓGICO </a:t>
            </a:r>
          </a:p>
        </p:txBody>
      </p:sp>
      <p:sp>
        <p:nvSpPr>
          <p:cNvPr id="3" name="Subtítulo 2">
            <a:extLst>
              <a:ext uri="{FF2B5EF4-FFF2-40B4-BE49-F238E27FC236}">
                <a16:creationId xmlns:a16="http://schemas.microsoft.com/office/drawing/2014/main" id="{C0C266CC-9DBC-479B-B53D-DF64EBB26320}"/>
              </a:ext>
            </a:extLst>
          </p:cNvPr>
          <p:cNvSpPr>
            <a:spLocks noGrp="1"/>
          </p:cNvSpPr>
          <p:nvPr>
            <p:ph type="subTitle" idx="1"/>
          </p:nvPr>
        </p:nvSpPr>
        <p:spPr>
          <a:xfrm>
            <a:off x="7871971" y="999460"/>
            <a:ext cx="3123620" cy="4479852"/>
          </a:xfrm>
        </p:spPr>
        <p:txBody>
          <a:bodyPr anchor="ctr">
            <a:normAutofit/>
          </a:bodyPr>
          <a:lstStyle/>
          <a:p>
            <a:pPr algn="l"/>
            <a:r>
              <a:rPr lang="pt-BR" dirty="0"/>
              <a:t>Plano diretor de desenvolvimento de apresentação de conceito e ideias.</a:t>
            </a:r>
          </a:p>
          <a:p>
            <a:pPr algn="l"/>
            <a:r>
              <a:rPr lang="pt-BR" dirty="0" err="1"/>
              <a:t>Anilom</a:t>
            </a:r>
            <a:r>
              <a:rPr lang="pt-BR" dirty="0"/>
              <a:t> Kalil Molina</a:t>
            </a:r>
          </a:p>
          <a:p>
            <a:pPr algn="l"/>
            <a:r>
              <a:rPr lang="pt-BR" dirty="0"/>
              <a:t>20/07/2021</a:t>
            </a:r>
          </a:p>
        </p:txBody>
      </p:sp>
      <p:sp>
        <p:nvSpPr>
          <p:cNvPr id="10" name="Isosceles Triangle 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1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Isosceles Triangle 1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111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886C6-D6B2-4975-9F5E-391DDD29E991}"/>
              </a:ext>
            </a:extLst>
          </p:cNvPr>
          <p:cNvSpPr>
            <a:spLocks noGrp="1"/>
          </p:cNvSpPr>
          <p:nvPr>
            <p:ph type="title"/>
          </p:nvPr>
        </p:nvSpPr>
        <p:spPr>
          <a:xfrm>
            <a:off x="5536734" y="609600"/>
            <a:ext cx="3737268" cy="1320800"/>
          </a:xfrm>
        </p:spPr>
        <p:txBody>
          <a:bodyPr>
            <a:normAutofit/>
          </a:bodyPr>
          <a:lstStyle/>
          <a:p>
            <a:r>
              <a:rPr lang="pt-BR" dirty="0"/>
              <a:t>7. Piscina para Eventos Privados</a:t>
            </a:r>
          </a:p>
        </p:txBody>
      </p:sp>
      <p:sp>
        <p:nvSpPr>
          <p:cNvPr id="3" name="Espaço Reservado para Conteúdo 2">
            <a:extLst>
              <a:ext uri="{FF2B5EF4-FFF2-40B4-BE49-F238E27FC236}">
                <a16:creationId xmlns:a16="http://schemas.microsoft.com/office/drawing/2014/main" id="{FB58E2A4-2D27-4223-82BB-062878BB58E4}"/>
              </a:ext>
            </a:extLst>
          </p:cNvPr>
          <p:cNvSpPr>
            <a:spLocks noGrp="1"/>
          </p:cNvSpPr>
          <p:nvPr>
            <p:ph idx="1"/>
          </p:nvPr>
        </p:nvSpPr>
        <p:spPr>
          <a:xfrm>
            <a:off x="5209563" y="2160589"/>
            <a:ext cx="4064439" cy="3880773"/>
          </a:xfrm>
        </p:spPr>
        <p:txBody>
          <a:bodyPr>
            <a:normAutofit/>
          </a:bodyPr>
          <a:lstStyle/>
          <a:p>
            <a:r>
              <a:rPr lang="pt-BR" dirty="0"/>
              <a:t>Área de piscina cercada exclusiva para eventos privados conta com uma piscina de 12 metros. A área contém dois banheiros, chuveiros, churrasqueiras, deck para shows e uma piscina infantil.</a:t>
            </a:r>
          </a:p>
        </p:txBody>
      </p:sp>
      <p:pic>
        <p:nvPicPr>
          <p:cNvPr id="5" name="Imagem 4" descr="Pessoas na piscina&#10;&#10;Descrição gerada automaticamente">
            <a:extLst>
              <a:ext uri="{FF2B5EF4-FFF2-40B4-BE49-F238E27FC236}">
                <a16:creationId xmlns:a16="http://schemas.microsoft.com/office/drawing/2014/main" id="{BFCE66B4-2DBE-44E0-B78C-CFA15F0A6B71}"/>
              </a:ext>
            </a:extLst>
          </p:cNvPr>
          <p:cNvPicPr>
            <a:picLocks noChangeAspect="1"/>
          </p:cNvPicPr>
          <p:nvPr/>
        </p:nvPicPr>
        <p:blipFill rotWithShape="1">
          <a:blip r:embed="rId2">
            <a:extLst>
              <a:ext uri="{28A0092B-C50C-407E-A947-70E740481C1C}">
                <a14:useLocalDpi xmlns:a14="http://schemas.microsoft.com/office/drawing/2010/main" val="0"/>
              </a:ext>
            </a:extLst>
          </a:blip>
          <a:srcRect l="15855" r="744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417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FD52152-D467-41AB-990B-6E1E21FD8DAA}"/>
              </a:ext>
            </a:extLst>
          </p:cNvPr>
          <p:cNvPicPr>
            <a:picLocks noChangeAspect="1"/>
          </p:cNvPicPr>
          <p:nvPr/>
        </p:nvPicPr>
        <p:blipFill rotWithShape="1">
          <a:blip r:embed="rId2">
            <a:extLst>
              <a:ext uri="{28A0092B-C50C-407E-A947-70E740481C1C}">
                <a14:useLocalDpi xmlns:a14="http://schemas.microsoft.com/office/drawing/2010/main" val="0"/>
              </a:ext>
            </a:extLst>
          </a:blip>
          <a:srcRect t="6458" r="-2" b="15060"/>
          <a:stretch/>
        </p:blipFill>
        <p:spPr>
          <a:xfrm>
            <a:off x="322049" y="-1"/>
            <a:ext cx="4182840"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ítulo 1">
            <a:extLst>
              <a:ext uri="{FF2B5EF4-FFF2-40B4-BE49-F238E27FC236}">
                <a16:creationId xmlns:a16="http://schemas.microsoft.com/office/drawing/2014/main" id="{00251F12-63ED-4661-A3F9-CDD0EC18BB0F}"/>
              </a:ext>
            </a:extLst>
          </p:cNvPr>
          <p:cNvSpPr>
            <a:spLocks noGrp="1"/>
          </p:cNvSpPr>
          <p:nvPr>
            <p:ph type="title"/>
          </p:nvPr>
        </p:nvSpPr>
        <p:spPr>
          <a:xfrm>
            <a:off x="4504889" y="626378"/>
            <a:ext cx="5114776" cy="1320800"/>
          </a:xfrm>
        </p:spPr>
        <p:txBody>
          <a:bodyPr>
            <a:normAutofit/>
          </a:bodyPr>
          <a:lstStyle/>
          <a:p>
            <a:r>
              <a:rPr lang="pt-BR" dirty="0"/>
              <a:t>8. Restaurante </a:t>
            </a:r>
          </a:p>
        </p:txBody>
      </p:sp>
      <p:pic>
        <p:nvPicPr>
          <p:cNvPr id="7" name="Imagem 6" descr="Uma imagem contendo no interior, janela, cozinha, quarto&#10;&#10;Descrição gerada automaticamente">
            <a:extLst>
              <a:ext uri="{FF2B5EF4-FFF2-40B4-BE49-F238E27FC236}">
                <a16:creationId xmlns:a16="http://schemas.microsoft.com/office/drawing/2014/main" id="{5B696F1F-FA07-4EB5-A917-F5EBAB99C0CD}"/>
              </a:ext>
            </a:extLst>
          </p:cNvPr>
          <p:cNvPicPr>
            <a:picLocks noChangeAspect="1"/>
          </p:cNvPicPr>
          <p:nvPr/>
        </p:nvPicPr>
        <p:blipFill rotWithShape="1">
          <a:blip r:embed="rId3">
            <a:extLst>
              <a:ext uri="{28A0092B-C50C-407E-A947-70E740481C1C}">
                <a14:useLocalDpi xmlns:a14="http://schemas.microsoft.com/office/drawing/2010/main" val="0"/>
              </a:ext>
            </a:extLst>
          </a:blip>
          <a:srcRect l="11003" r="12384" b="-2"/>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35" name="Straight Connector 3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62165196-5871-4E6B-B30C-8EB581EA6D79}"/>
              </a:ext>
            </a:extLst>
          </p:cNvPr>
          <p:cNvSpPr>
            <a:spLocks noGrp="1"/>
          </p:cNvSpPr>
          <p:nvPr>
            <p:ph idx="1"/>
          </p:nvPr>
        </p:nvSpPr>
        <p:spPr>
          <a:xfrm>
            <a:off x="4159225" y="2160589"/>
            <a:ext cx="5114776" cy="3880773"/>
          </a:xfrm>
        </p:spPr>
        <p:txBody>
          <a:bodyPr>
            <a:normAutofit/>
          </a:bodyPr>
          <a:lstStyle/>
          <a:p>
            <a:r>
              <a:rPr lang="pt-BR"/>
              <a:t>Trazendo a culinária regional com uma pitada de excentricidade em pratos contemporâneos de uma forma temática, variando conforme os temas, nosso restaurante atende as mais rigorosas normas de vigilância sanitária, além de possuir uma vista ampla do interior da cozinha para que todos transitem no restaurante, demostrando asseio e respeito aos clientes. </a:t>
            </a:r>
            <a:endParaRPr lang="pt-BR" dirty="0"/>
          </a:p>
        </p:txBody>
      </p:sp>
    </p:spTree>
    <p:extLst>
      <p:ext uri="{BB962C8B-B14F-4D97-AF65-F5344CB8AC3E}">
        <p14:creationId xmlns:p14="http://schemas.microsoft.com/office/powerpoint/2010/main" val="311929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898FC-2DC8-427C-BE7A-97060D1CBD0D}"/>
              </a:ext>
            </a:extLst>
          </p:cNvPr>
          <p:cNvSpPr>
            <a:spLocks noGrp="1"/>
          </p:cNvSpPr>
          <p:nvPr>
            <p:ph type="title"/>
          </p:nvPr>
        </p:nvSpPr>
        <p:spPr/>
        <p:txBody>
          <a:bodyPr/>
          <a:lstStyle/>
          <a:p>
            <a:r>
              <a:rPr lang="pt-BR" dirty="0"/>
              <a:t>9. Estacionamento </a:t>
            </a:r>
          </a:p>
        </p:txBody>
      </p:sp>
      <p:sp>
        <p:nvSpPr>
          <p:cNvPr id="3" name="Espaço Reservado para Conteúdo 2">
            <a:extLst>
              <a:ext uri="{FF2B5EF4-FFF2-40B4-BE49-F238E27FC236}">
                <a16:creationId xmlns:a16="http://schemas.microsoft.com/office/drawing/2014/main" id="{03669748-384D-4D32-B671-555070930816}"/>
              </a:ext>
            </a:extLst>
          </p:cNvPr>
          <p:cNvSpPr>
            <a:spLocks noGrp="1"/>
          </p:cNvSpPr>
          <p:nvPr>
            <p:ph idx="1"/>
          </p:nvPr>
        </p:nvSpPr>
        <p:spPr/>
        <p:txBody>
          <a:bodyPr/>
          <a:lstStyle/>
          <a:p>
            <a:r>
              <a:rPr lang="pt-BR" dirty="0"/>
              <a:t>Sendo a principal entrada e saída de acesso ao parque o estacionamento tem como objetivo garantir um rápido acesso através de uma área com capacidade para mil carros dividido em duas áreas para uma melhor mobilidade em embarque e desembarque de passageiros. </a:t>
            </a:r>
          </a:p>
          <a:p>
            <a:r>
              <a:rPr lang="pt-BR" dirty="0"/>
              <a:t>Área conta com calçada pavimentada de acesso para a acessibilidade além de ser bem sinalizada e iluminada para eventos noturnos com vias amplas para manobras. </a:t>
            </a:r>
          </a:p>
        </p:txBody>
      </p:sp>
    </p:spTree>
    <p:extLst>
      <p:ext uri="{BB962C8B-B14F-4D97-AF65-F5344CB8AC3E}">
        <p14:creationId xmlns:p14="http://schemas.microsoft.com/office/powerpoint/2010/main" val="82037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20745F5-591B-4BAB-9827-81E6AA5E2063}"/>
              </a:ext>
            </a:extLst>
          </p:cNvPr>
          <p:cNvPicPr>
            <a:picLocks noChangeAspect="1"/>
          </p:cNvPicPr>
          <p:nvPr/>
        </p:nvPicPr>
        <p:blipFill rotWithShape="1">
          <a:blip r:embed="rId2">
            <a:extLst>
              <a:ext uri="{28A0092B-C50C-407E-A947-70E740481C1C}">
                <a14:useLocalDpi xmlns:a14="http://schemas.microsoft.com/office/drawing/2010/main" val="0"/>
              </a:ext>
            </a:extLst>
          </a:blip>
          <a:srcRect t="3006"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1CEA78E4-2C45-4576-A8E3-4EB69F935AEA}"/>
              </a:ext>
            </a:extLst>
          </p:cNvPr>
          <p:cNvSpPr>
            <a:spLocks noGrp="1"/>
          </p:cNvSpPr>
          <p:nvPr>
            <p:ph type="title"/>
          </p:nvPr>
        </p:nvSpPr>
        <p:spPr>
          <a:xfrm>
            <a:off x="267049" y="328680"/>
            <a:ext cx="3851123" cy="1320800"/>
          </a:xfrm>
        </p:spPr>
        <p:txBody>
          <a:bodyPr>
            <a:normAutofit/>
          </a:bodyPr>
          <a:lstStyle/>
          <a:p>
            <a:r>
              <a:rPr lang="pt-BR" sz="3300" dirty="0"/>
              <a:t>10. Hotel Boutique Tropical </a:t>
            </a:r>
            <a:r>
              <a:rPr lang="pt-BR" sz="3300" dirty="0" err="1"/>
              <a:t>Chic</a:t>
            </a:r>
            <a:r>
              <a:rPr lang="pt-BR" sz="3300" dirty="0"/>
              <a:t> </a:t>
            </a:r>
          </a:p>
        </p:txBody>
      </p:sp>
      <p:sp>
        <p:nvSpPr>
          <p:cNvPr id="3" name="Espaço Reservado para Conteúdo 2">
            <a:extLst>
              <a:ext uri="{FF2B5EF4-FFF2-40B4-BE49-F238E27FC236}">
                <a16:creationId xmlns:a16="http://schemas.microsoft.com/office/drawing/2014/main" id="{AEF7DAAD-A0F6-47A8-9999-37B2E7CE19F9}"/>
              </a:ext>
            </a:extLst>
          </p:cNvPr>
          <p:cNvSpPr>
            <a:spLocks noGrp="1"/>
          </p:cNvSpPr>
          <p:nvPr>
            <p:ph idx="1"/>
          </p:nvPr>
        </p:nvSpPr>
        <p:spPr>
          <a:xfrm>
            <a:off x="34620" y="1649480"/>
            <a:ext cx="3851122" cy="3880773"/>
          </a:xfrm>
        </p:spPr>
        <p:txBody>
          <a:bodyPr>
            <a:normAutofit/>
          </a:bodyPr>
          <a:lstStyle/>
          <a:p>
            <a:r>
              <a:rPr lang="pt-BR" dirty="0"/>
              <a:t>Com previsão de inicio para as obras em Maio de 2022 o hotel contará com oito quartos em uma área com vista para a piscina e planície, para uma experiencia de hospedagem em meio a muito verde e animais silvestres. </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519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232B9-4962-4081-B7F2-074C5C734EC6}"/>
              </a:ext>
            </a:extLst>
          </p:cNvPr>
          <p:cNvSpPr>
            <a:spLocks noGrp="1"/>
          </p:cNvSpPr>
          <p:nvPr>
            <p:ph type="title"/>
          </p:nvPr>
        </p:nvSpPr>
        <p:spPr/>
        <p:txBody>
          <a:bodyPr/>
          <a:lstStyle/>
          <a:p>
            <a:r>
              <a:rPr lang="pt-BR" dirty="0"/>
              <a:t>11. Loja de Roupas e Acessórios </a:t>
            </a:r>
          </a:p>
        </p:txBody>
      </p:sp>
      <p:sp>
        <p:nvSpPr>
          <p:cNvPr id="3" name="Espaço Reservado para Conteúdo 2">
            <a:extLst>
              <a:ext uri="{FF2B5EF4-FFF2-40B4-BE49-F238E27FC236}">
                <a16:creationId xmlns:a16="http://schemas.microsoft.com/office/drawing/2014/main" id="{8C3D6637-FF2D-49FF-B38E-CCC23E6D07C3}"/>
              </a:ext>
            </a:extLst>
          </p:cNvPr>
          <p:cNvSpPr>
            <a:spLocks noGrp="1"/>
          </p:cNvSpPr>
          <p:nvPr>
            <p:ph idx="1"/>
          </p:nvPr>
        </p:nvSpPr>
        <p:spPr/>
        <p:txBody>
          <a:bodyPr/>
          <a:lstStyle/>
          <a:p>
            <a:r>
              <a:rPr lang="pt-BR" dirty="0"/>
              <a:t>Para uma melhor comodidade aos clientes o parque oferecerá uma loja exclusiva de souvenirs personalizados e roupas de banho além de acessórios e brinquedos, venda de flores e plantas ornamentais. </a:t>
            </a:r>
          </a:p>
        </p:txBody>
      </p:sp>
    </p:spTree>
    <p:extLst>
      <p:ext uri="{BB962C8B-B14F-4D97-AF65-F5344CB8AC3E}">
        <p14:creationId xmlns:p14="http://schemas.microsoft.com/office/powerpoint/2010/main" val="308459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84D638B-747C-4D14-85ED-29442FBBCABB}"/>
              </a:ext>
            </a:extLst>
          </p:cNvPr>
          <p:cNvSpPr>
            <a:spLocks noGrp="1"/>
          </p:cNvSpPr>
          <p:nvPr>
            <p:ph type="title"/>
          </p:nvPr>
        </p:nvSpPr>
        <p:spPr>
          <a:xfrm>
            <a:off x="989768" y="609600"/>
            <a:ext cx="5498361" cy="1320800"/>
          </a:xfrm>
        </p:spPr>
        <p:txBody>
          <a:bodyPr anchor="ctr">
            <a:normAutofit/>
          </a:bodyPr>
          <a:lstStyle/>
          <a:p>
            <a:r>
              <a:rPr lang="pt-BR"/>
              <a:t>12. Piscina (The beach)</a:t>
            </a:r>
          </a:p>
        </p:txBody>
      </p:sp>
      <p:sp>
        <p:nvSpPr>
          <p:cNvPr id="39" name="Isosceles Triangle 38">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4A5C33">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8D378B1B-3822-4510-A732-0B911BF8EFB3}"/>
              </a:ext>
            </a:extLst>
          </p:cNvPr>
          <p:cNvSpPr>
            <a:spLocks noGrp="1"/>
          </p:cNvSpPr>
          <p:nvPr>
            <p:ph idx="1"/>
          </p:nvPr>
        </p:nvSpPr>
        <p:spPr>
          <a:xfrm>
            <a:off x="989770" y="2160589"/>
            <a:ext cx="5549732" cy="3880773"/>
          </a:xfrm>
        </p:spPr>
        <p:txBody>
          <a:bodyPr>
            <a:normAutofit/>
          </a:bodyPr>
          <a:lstStyle/>
          <a:p>
            <a:pPr>
              <a:lnSpc>
                <a:spcPct val="90000"/>
              </a:lnSpc>
            </a:pPr>
            <a:r>
              <a:rPr lang="pt-BR"/>
              <a:t>Com um conceito inovador em eventos e recreação aquática em estilo resort “ The beach” traz ao Brasil uma piscina modelo “Praia mediterrâneo” com quase 2 mil metros quadrados e capacidade para 2 milhões de litros de água, a piscina conta com o palco para shows, camarotes bar molhado, lanchonete, caverna temática, uma segunda piscina no pavimento superior com borda infinita além de ter ao seu lado duas quadras de vôlei na areia. ,</a:t>
            </a:r>
          </a:p>
          <a:p>
            <a:pPr>
              <a:lnSpc>
                <a:spcPct val="90000"/>
              </a:lnSpc>
            </a:pPr>
            <a:r>
              <a:rPr lang="pt-BR"/>
              <a:t>A vista deslumbrante de uma planície verde cercada por arvores gigantes encantará seus visitantes que certamente jamais esquecerão dessa experiencia em um lugar tão único. </a:t>
            </a:r>
          </a:p>
        </p:txBody>
      </p:sp>
      <p:pic>
        <p:nvPicPr>
          <p:cNvPr id="5" name="Imagem 4">
            <a:extLst>
              <a:ext uri="{FF2B5EF4-FFF2-40B4-BE49-F238E27FC236}">
                <a16:creationId xmlns:a16="http://schemas.microsoft.com/office/drawing/2014/main" id="{E981EAED-BD99-4871-BC7C-F5B0E15656DE}"/>
              </a:ext>
            </a:extLst>
          </p:cNvPr>
          <p:cNvPicPr>
            <a:picLocks noChangeAspect="1"/>
          </p:cNvPicPr>
          <p:nvPr/>
        </p:nvPicPr>
        <p:blipFill rotWithShape="1">
          <a:blip r:embed="rId2">
            <a:extLst>
              <a:ext uri="{28A0092B-C50C-407E-A947-70E740481C1C}">
                <a14:useLocalDpi xmlns:a14="http://schemas.microsoft.com/office/drawing/2010/main" val="0"/>
              </a:ext>
            </a:extLst>
          </a:blip>
          <a:srcRect t="12273" r="-2" b="34230"/>
          <a:stretch/>
        </p:blipFill>
        <p:spPr>
          <a:xfrm>
            <a:off x="7526096" y="-27886"/>
            <a:ext cx="4657341" cy="3448414"/>
          </a:xfrm>
          <a:prstGeom prst="rect">
            <a:avLst/>
          </a:prstGeom>
        </p:spPr>
      </p:pic>
      <p:pic>
        <p:nvPicPr>
          <p:cNvPr id="7" name="Imagem 6">
            <a:extLst>
              <a:ext uri="{FF2B5EF4-FFF2-40B4-BE49-F238E27FC236}">
                <a16:creationId xmlns:a16="http://schemas.microsoft.com/office/drawing/2014/main" id="{76F9252C-8C89-4AF4-BB75-8EC4506A465E}"/>
              </a:ext>
            </a:extLst>
          </p:cNvPr>
          <p:cNvPicPr>
            <a:picLocks noChangeAspect="1"/>
          </p:cNvPicPr>
          <p:nvPr/>
        </p:nvPicPr>
        <p:blipFill rotWithShape="1">
          <a:blip r:embed="rId3">
            <a:extLst>
              <a:ext uri="{28A0092B-C50C-407E-A947-70E740481C1C}">
                <a14:useLocalDpi xmlns:a14="http://schemas.microsoft.com/office/drawing/2010/main" val="0"/>
              </a:ext>
            </a:extLst>
          </a:blip>
          <a:srcRect l="9338" r="2" b="2"/>
          <a:stretch/>
        </p:blipFill>
        <p:spPr>
          <a:xfrm>
            <a:off x="7528308" y="3437472"/>
            <a:ext cx="4657341" cy="3428996"/>
          </a:xfrm>
          <a:prstGeom prst="rect">
            <a:avLst/>
          </a:prstGeom>
        </p:spPr>
      </p:pic>
    </p:spTree>
    <p:extLst>
      <p:ext uri="{BB962C8B-B14F-4D97-AF65-F5344CB8AC3E}">
        <p14:creationId xmlns:p14="http://schemas.microsoft.com/office/powerpoint/2010/main" val="138545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Planta e árvore na floresta&#10;&#10;Descrição gerada automaticamente">
            <a:extLst>
              <a:ext uri="{FF2B5EF4-FFF2-40B4-BE49-F238E27FC236}">
                <a16:creationId xmlns:a16="http://schemas.microsoft.com/office/drawing/2014/main" id="{DBEF532E-EB4F-4B20-80D9-20E7AF6DE811}"/>
              </a:ext>
            </a:extLst>
          </p:cNvPr>
          <p:cNvPicPr>
            <a:picLocks noChangeAspect="1"/>
          </p:cNvPicPr>
          <p:nvPr/>
        </p:nvPicPr>
        <p:blipFill rotWithShape="1">
          <a:blip r:embed="rId2">
            <a:extLst>
              <a:ext uri="{28A0092B-C50C-407E-A947-70E740481C1C}">
                <a14:useLocalDpi xmlns:a14="http://schemas.microsoft.com/office/drawing/2010/main" val="0"/>
              </a:ext>
            </a:extLst>
          </a:blip>
          <a:srcRect l="5497" r="815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16BECE20-3392-43CC-BE15-2BED4ECC3C5B}"/>
              </a:ext>
            </a:extLst>
          </p:cNvPr>
          <p:cNvSpPr>
            <a:spLocks noGrp="1"/>
          </p:cNvSpPr>
          <p:nvPr>
            <p:ph type="title"/>
          </p:nvPr>
        </p:nvSpPr>
        <p:spPr>
          <a:xfrm>
            <a:off x="677333" y="609600"/>
            <a:ext cx="3851123" cy="1320800"/>
          </a:xfrm>
        </p:spPr>
        <p:txBody>
          <a:bodyPr>
            <a:normAutofit/>
          </a:bodyPr>
          <a:lstStyle/>
          <a:p>
            <a:r>
              <a:rPr lang="pt-BR" dirty="0"/>
              <a:t>13. Labirinto Gigante </a:t>
            </a:r>
          </a:p>
        </p:txBody>
      </p:sp>
      <p:sp>
        <p:nvSpPr>
          <p:cNvPr id="3" name="Espaço Reservado para Conteúdo 2">
            <a:extLst>
              <a:ext uri="{FF2B5EF4-FFF2-40B4-BE49-F238E27FC236}">
                <a16:creationId xmlns:a16="http://schemas.microsoft.com/office/drawing/2014/main" id="{C628EF7A-7C85-4008-8AD1-975C7605E2CA}"/>
              </a:ext>
            </a:extLst>
          </p:cNvPr>
          <p:cNvSpPr>
            <a:spLocks noGrp="1"/>
          </p:cNvSpPr>
          <p:nvPr>
            <p:ph idx="1"/>
          </p:nvPr>
        </p:nvSpPr>
        <p:spPr>
          <a:xfrm>
            <a:off x="13054" y="2051419"/>
            <a:ext cx="3851122" cy="3880773"/>
          </a:xfrm>
        </p:spPr>
        <p:txBody>
          <a:bodyPr>
            <a:normAutofit/>
          </a:bodyPr>
          <a:lstStyle/>
          <a:p>
            <a:r>
              <a:rPr lang="pt-BR" dirty="0"/>
              <a:t>Com duas mil e quinhentas mudas de murta o Labirinto Gigante oferece a sensação e se perder em meio a um labirinto de 600 metros quadrados, equipes de resgate trabalharão duas vezes por semana. </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922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AD67B-3588-47C5-97E8-85F47D5506C3}"/>
              </a:ext>
            </a:extLst>
          </p:cNvPr>
          <p:cNvSpPr>
            <a:spLocks noGrp="1"/>
          </p:cNvSpPr>
          <p:nvPr>
            <p:ph type="title"/>
          </p:nvPr>
        </p:nvSpPr>
        <p:spPr>
          <a:xfrm>
            <a:off x="5536734" y="609600"/>
            <a:ext cx="3737268" cy="1320800"/>
          </a:xfrm>
        </p:spPr>
        <p:txBody>
          <a:bodyPr>
            <a:normAutofit/>
          </a:bodyPr>
          <a:lstStyle/>
          <a:p>
            <a:r>
              <a:rPr lang="pt-BR" dirty="0"/>
              <a:t>14. Bamboo Bar</a:t>
            </a:r>
          </a:p>
        </p:txBody>
      </p:sp>
      <p:sp>
        <p:nvSpPr>
          <p:cNvPr id="3" name="Espaço Reservado para Conteúdo 2">
            <a:extLst>
              <a:ext uri="{FF2B5EF4-FFF2-40B4-BE49-F238E27FC236}">
                <a16:creationId xmlns:a16="http://schemas.microsoft.com/office/drawing/2014/main" id="{EC86DF89-E767-44BD-B78C-16611BA2E41F}"/>
              </a:ext>
            </a:extLst>
          </p:cNvPr>
          <p:cNvSpPr>
            <a:spLocks noGrp="1"/>
          </p:cNvSpPr>
          <p:nvPr>
            <p:ph idx="1"/>
          </p:nvPr>
        </p:nvSpPr>
        <p:spPr>
          <a:xfrm>
            <a:off x="5209563" y="2160589"/>
            <a:ext cx="4064439" cy="3880773"/>
          </a:xfrm>
        </p:spPr>
        <p:txBody>
          <a:bodyPr>
            <a:normAutofit/>
          </a:bodyPr>
          <a:lstStyle/>
          <a:p>
            <a:r>
              <a:rPr lang="pt-BR" dirty="0"/>
              <a:t>Um Ambiente perfeito para reencontrar seu lado Zen com espaço de meditação, aulas de yoga e bar vegano </a:t>
            </a:r>
          </a:p>
        </p:txBody>
      </p:sp>
      <p:pic>
        <p:nvPicPr>
          <p:cNvPr id="5" name="Imagem 4" descr="Planta e árvore na floresta&#10;&#10;Descrição gerada automaticamente">
            <a:extLst>
              <a:ext uri="{FF2B5EF4-FFF2-40B4-BE49-F238E27FC236}">
                <a16:creationId xmlns:a16="http://schemas.microsoft.com/office/drawing/2014/main" id="{AE1FF44D-3119-4F5F-9ADF-504DE23B29A3}"/>
              </a:ext>
            </a:extLst>
          </p:cNvPr>
          <p:cNvPicPr>
            <a:picLocks noChangeAspect="1"/>
          </p:cNvPicPr>
          <p:nvPr/>
        </p:nvPicPr>
        <p:blipFill rotWithShape="1">
          <a:blip r:embed="rId2">
            <a:extLst>
              <a:ext uri="{28A0092B-C50C-407E-A947-70E740481C1C}">
                <a14:useLocalDpi xmlns:a14="http://schemas.microsoft.com/office/drawing/2010/main" val="0"/>
              </a:ext>
            </a:extLst>
          </a:blip>
          <a:srcRect r="-2" b="497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433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9F2618CB-93EA-4C32-BCE8-857D72F01B8B}"/>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3400"/>
              <a:t>Projeto se encontra 80% concluído. </a:t>
            </a:r>
            <a:br>
              <a:rPr lang="en-US" sz="3400"/>
            </a:br>
            <a:r>
              <a:rPr lang="en-US" sz="3400"/>
              <a:t>01/08/2021</a:t>
            </a:r>
          </a:p>
        </p:txBody>
      </p:sp>
      <p:pic>
        <p:nvPicPr>
          <p:cNvPr id="5" name="Espaço Reservado para Conteúdo 4">
            <a:extLst>
              <a:ext uri="{FF2B5EF4-FFF2-40B4-BE49-F238E27FC236}">
                <a16:creationId xmlns:a16="http://schemas.microsoft.com/office/drawing/2014/main" id="{8002E6EC-C790-41D6-B3CA-6D2E0FBB6D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919" b="9407"/>
          <a:stretch/>
        </p:blipFill>
        <p:spPr>
          <a:xfrm>
            <a:off x="985968" y="609600"/>
            <a:ext cx="8288033" cy="3635025"/>
          </a:xfrm>
          <a:prstGeom prst="rect">
            <a:avLst/>
          </a:prstGeom>
        </p:spPr>
      </p:pic>
    </p:spTree>
    <p:extLst>
      <p:ext uri="{BB962C8B-B14F-4D97-AF65-F5344CB8AC3E}">
        <p14:creationId xmlns:p14="http://schemas.microsoft.com/office/powerpoint/2010/main" val="31220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Placa com nome de rua&#10;&#10;Descrição gerada automaticamente">
            <a:extLst>
              <a:ext uri="{FF2B5EF4-FFF2-40B4-BE49-F238E27FC236}">
                <a16:creationId xmlns:a16="http://schemas.microsoft.com/office/drawing/2014/main" id="{42E051A6-F76E-449A-9025-C840E04F9290}"/>
              </a:ext>
            </a:extLst>
          </p:cNvPr>
          <p:cNvPicPr>
            <a:picLocks noChangeAspect="1"/>
          </p:cNvPicPr>
          <p:nvPr/>
        </p:nvPicPr>
        <p:blipFill rotWithShape="1">
          <a:blip r:embed="rId2">
            <a:extLst>
              <a:ext uri="{28A0092B-C50C-407E-A947-70E740481C1C}">
                <a14:useLocalDpi xmlns:a14="http://schemas.microsoft.com/office/drawing/2010/main" val="0"/>
              </a:ext>
            </a:extLst>
          </a:blip>
          <a:srcRect t="2963" r="1" b="16527"/>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09600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7B04D-0288-450C-A99D-9C84BCC159DE}"/>
              </a:ext>
            </a:extLst>
          </p:cNvPr>
          <p:cNvSpPr>
            <a:spLocks noGrp="1"/>
          </p:cNvSpPr>
          <p:nvPr>
            <p:ph type="title"/>
          </p:nvPr>
        </p:nvSpPr>
        <p:spPr>
          <a:xfrm>
            <a:off x="553673" y="233265"/>
            <a:ext cx="8720329" cy="6512767"/>
          </a:xfrm>
        </p:spPr>
        <p:txBody>
          <a:bodyPr>
            <a:normAutofit/>
          </a:bodyPr>
          <a:lstStyle/>
          <a:p>
            <a:r>
              <a:rPr lang="pt-BR" sz="2800" dirty="0">
                <a:solidFill>
                  <a:schemeClr val="bg2">
                    <a:lumMod val="25000"/>
                  </a:schemeClr>
                </a:solidFill>
              </a:rPr>
              <a:t>1. Apresentação de Ideias e conceitos.</a:t>
            </a:r>
            <a:br>
              <a:rPr lang="pt-BR" sz="2800" dirty="0">
                <a:solidFill>
                  <a:schemeClr val="bg2">
                    <a:lumMod val="25000"/>
                  </a:schemeClr>
                </a:solidFill>
              </a:rPr>
            </a:br>
            <a:r>
              <a:rPr lang="pt-BR" sz="2800" dirty="0">
                <a:solidFill>
                  <a:schemeClr val="bg2">
                    <a:lumMod val="25000"/>
                  </a:schemeClr>
                </a:solidFill>
              </a:rPr>
              <a:t>2. Área Verde</a:t>
            </a:r>
            <a:br>
              <a:rPr lang="pt-BR" sz="2800" dirty="0">
                <a:solidFill>
                  <a:schemeClr val="bg2">
                    <a:lumMod val="25000"/>
                  </a:schemeClr>
                </a:solidFill>
              </a:rPr>
            </a:br>
            <a:r>
              <a:rPr lang="pt-BR" sz="2800" dirty="0">
                <a:solidFill>
                  <a:schemeClr val="bg2">
                    <a:lumMod val="25000"/>
                  </a:schemeClr>
                </a:solidFill>
              </a:rPr>
              <a:t>3. Mini Cidade</a:t>
            </a:r>
            <a:br>
              <a:rPr lang="pt-BR" sz="2800" dirty="0">
                <a:solidFill>
                  <a:schemeClr val="bg2">
                    <a:lumMod val="25000"/>
                  </a:schemeClr>
                </a:solidFill>
              </a:rPr>
            </a:br>
            <a:r>
              <a:rPr lang="pt-BR" sz="2800" dirty="0">
                <a:solidFill>
                  <a:schemeClr val="bg2">
                    <a:lumMod val="25000"/>
                  </a:schemeClr>
                </a:solidFill>
              </a:rPr>
              <a:t>4. Aula de Educação Ambiental </a:t>
            </a:r>
            <a:br>
              <a:rPr lang="pt-BR" sz="2800" dirty="0">
                <a:solidFill>
                  <a:schemeClr val="bg2">
                    <a:lumMod val="25000"/>
                  </a:schemeClr>
                </a:solidFill>
              </a:rPr>
            </a:br>
            <a:r>
              <a:rPr lang="pt-BR" sz="2800" dirty="0">
                <a:solidFill>
                  <a:schemeClr val="bg2">
                    <a:lumMod val="25000"/>
                  </a:schemeClr>
                </a:solidFill>
              </a:rPr>
              <a:t>5. </a:t>
            </a:r>
            <a:r>
              <a:rPr lang="pt-BR" sz="2800" dirty="0" err="1">
                <a:solidFill>
                  <a:schemeClr val="bg2">
                    <a:lumMod val="25000"/>
                  </a:schemeClr>
                </a:solidFill>
              </a:rPr>
              <a:t>Borboletario</a:t>
            </a:r>
            <a:r>
              <a:rPr lang="pt-BR" sz="2800" dirty="0">
                <a:solidFill>
                  <a:schemeClr val="bg2">
                    <a:lumMod val="25000"/>
                  </a:schemeClr>
                </a:solidFill>
              </a:rPr>
              <a:t> </a:t>
            </a:r>
            <a:br>
              <a:rPr lang="pt-BR" sz="2800" dirty="0">
                <a:solidFill>
                  <a:schemeClr val="bg2">
                    <a:lumMod val="25000"/>
                  </a:schemeClr>
                </a:solidFill>
              </a:rPr>
            </a:br>
            <a:r>
              <a:rPr lang="pt-BR" sz="2800" dirty="0">
                <a:solidFill>
                  <a:schemeClr val="bg2">
                    <a:lumMod val="25000"/>
                  </a:schemeClr>
                </a:solidFill>
              </a:rPr>
              <a:t>6. Bola </a:t>
            </a:r>
            <a:r>
              <a:rPr lang="pt-BR" sz="2800" dirty="0" err="1">
                <a:solidFill>
                  <a:schemeClr val="bg2">
                    <a:lumMod val="25000"/>
                  </a:schemeClr>
                </a:solidFill>
              </a:rPr>
              <a:t>Zorb</a:t>
            </a:r>
            <a:r>
              <a:rPr lang="pt-BR" sz="2800" dirty="0">
                <a:solidFill>
                  <a:schemeClr val="bg2">
                    <a:lumMod val="25000"/>
                  </a:schemeClr>
                </a:solidFill>
              </a:rPr>
              <a:t> </a:t>
            </a:r>
            <a:br>
              <a:rPr lang="pt-BR" sz="2800" dirty="0">
                <a:solidFill>
                  <a:schemeClr val="bg2">
                    <a:lumMod val="25000"/>
                  </a:schemeClr>
                </a:solidFill>
              </a:rPr>
            </a:br>
            <a:r>
              <a:rPr lang="pt-BR" sz="2800" dirty="0">
                <a:solidFill>
                  <a:schemeClr val="bg2">
                    <a:lumMod val="25000"/>
                  </a:schemeClr>
                </a:solidFill>
              </a:rPr>
              <a:t>7. Piscina para eventos fechados (Piscina Privativa)</a:t>
            </a:r>
            <a:br>
              <a:rPr lang="pt-BR" sz="2800" dirty="0">
                <a:solidFill>
                  <a:schemeClr val="bg2">
                    <a:lumMod val="25000"/>
                  </a:schemeClr>
                </a:solidFill>
              </a:rPr>
            </a:br>
            <a:r>
              <a:rPr lang="pt-BR" sz="2800" dirty="0">
                <a:solidFill>
                  <a:schemeClr val="bg2">
                    <a:lumMod val="25000"/>
                  </a:schemeClr>
                </a:solidFill>
              </a:rPr>
              <a:t>8. Restaurante </a:t>
            </a:r>
            <a:br>
              <a:rPr lang="pt-BR" sz="2800" dirty="0">
                <a:solidFill>
                  <a:schemeClr val="bg2">
                    <a:lumMod val="25000"/>
                  </a:schemeClr>
                </a:solidFill>
              </a:rPr>
            </a:br>
            <a:r>
              <a:rPr lang="pt-BR" sz="2800" dirty="0">
                <a:solidFill>
                  <a:schemeClr val="bg2">
                    <a:lumMod val="25000"/>
                  </a:schemeClr>
                </a:solidFill>
              </a:rPr>
              <a:t>9. Estacionamento </a:t>
            </a:r>
            <a:br>
              <a:rPr lang="pt-BR" sz="2800" dirty="0">
                <a:solidFill>
                  <a:schemeClr val="bg2">
                    <a:lumMod val="25000"/>
                  </a:schemeClr>
                </a:solidFill>
              </a:rPr>
            </a:br>
            <a:r>
              <a:rPr lang="pt-BR" sz="2800" dirty="0">
                <a:solidFill>
                  <a:schemeClr val="bg2">
                    <a:lumMod val="25000"/>
                  </a:schemeClr>
                </a:solidFill>
              </a:rPr>
              <a:t>10.Hotel Boutique Tropical </a:t>
            </a:r>
            <a:r>
              <a:rPr lang="pt-BR" sz="2800" dirty="0" err="1">
                <a:solidFill>
                  <a:schemeClr val="bg2">
                    <a:lumMod val="25000"/>
                  </a:schemeClr>
                </a:solidFill>
              </a:rPr>
              <a:t>Chic</a:t>
            </a:r>
            <a:r>
              <a:rPr lang="pt-BR" sz="2800" dirty="0">
                <a:solidFill>
                  <a:schemeClr val="bg2">
                    <a:lumMod val="25000"/>
                  </a:schemeClr>
                </a:solidFill>
              </a:rPr>
              <a:t> </a:t>
            </a:r>
            <a:br>
              <a:rPr lang="pt-BR" sz="2800" dirty="0">
                <a:solidFill>
                  <a:schemeClr val="bg2">
                    <a:lumMod val="25000"/>
                  </a:schemeClr>
                </a:solidFill>
              </a:rPr>
            </a:br>
            <a:r>
              <a:rPr lang="pt-BR" sz="2800" dirty="0">
                <a:solidFill>
                  <a:schemeClr val="bg2">
                    <a:lumMod val="25000"/>
                  </a:schemeClr>
                </a:solidFill>
              </a:rPr>
              <a:t>11.Loja de Roupas e Acessórios</a:t>
            </a:r>
            <a:br>
              <a:rPr lang="pt-BR" sz="2800" dirty="0">
                <a:solidFill>
                  <a:schemeClr val="bg2">
                    <a:lumMod val="25000"/>
                  </a:schemeClr>
                </a:solidFill>
              </a:rPr>
            </a:br>
            <a:r>
              <a:rPr lang="pt-BR" sz="2800" dirty="0">
                <a:solidFill>
                  <a:schemeClr val="bg2">
                    <a:lumMod val="25000"/>
                  </a:schemeClr>
                </a:solidFill>
              </a:rPr>
              <a:t>12.Piscina (The </a:t>
            </a:r>
            <a:r>
              <a:rPr lang="pt-BR" sz="2800" dirty="0" err="1">
                <a:solidFill>
                  <a:schemeClr val="bg2">
                    <a:lumMod val="25000"/>
                  </a:schemeClr>
                </a:solidFill>
              </a:rPr>
              <a:t>beach</a:t>
            </a:r>
            <a:r>
              <a:rPr lang="pt-BR" sz="2800" dirty="0">
                <a:solidFill>
                  <a:schemeClr val="bg2">
                    <a:lumMod val="25000"/>
                  </a:schemeClr>
                </a:solidFill>
              </a:rPr>
              <a:t>)</a:t>
            </a:r>
            <a:br>
              <a:rPr lang="pt-BR" sz="2800" dirty="0">
                <a:solidFill>
                  <a:schemeClr val="bg2">
                    <a:lumMod val="25000"/>
                  </a:schemeClr>
                </a:solidFill>
              </a:rPr>
            </a:br>
            <a:r>
              <a:rPr lang="pt-BR" sz="2800" dirty="0">
                <a:solidFill>
                  <a:schemeClr val="bg2">
                    <a:lumMod val="25000"/>
                  </a:schemeClr>
                </a:solidFill>
              </a:rPr>
              <a:t>13.Labirinto Gigante</a:t>
            </a:r>
            <a:br>
              <a:rPr lang="pt-BR" sz="2800" dirty="0">
                <a:solidFill>
                  <a:schemeClr val="bg2">
                    <a:lumMod val="25000"/>
                  </a:schemeClr>
                </a:solidFill>
              </a:rPr>
            </a:br>
            <a:r>
              <a:rPr lang="pt-BR" sz="2800" dirty="0">
                <a:solidFill>
                  <a:schemeClr val="bg2">
                    <a:lumMod val="25000"/>
                  </a:schemeClr>
                </a:solidFill>
              </a:rPr>
              <a:t>14.Bambu Bar</a:t>
            </a:r>
          </a:p>
        </p:txBody>
      </p:sp>
    </p:spTree>
    <p:extLst>
      <p:ext uri="{BB962C8B-B14F-4D97-AF65-F5344CB8AC3E}">
        <p14:creationId xmlns:p14="http://schemas.microsoft.com/office/powerpoint/2010/main" val="93511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84D3D8-BC2C-428B-9C74-4FAD0356A809}"/>
              </a:ext>
            </a:extLst>
          </p:cNvPr>
          <p:cNvSpPr>
            <a:spLocks noGrp="1"/>
          </p:cNvSpPr>
          <p:nvPr>
            <p:ph type="title"/>
          </p:nvPr>
        </p:nvSpPr>
        <p:spPr>
          <a:xfrm>
            <a:off x="1333502" y="609600"/>
            <a:ext cx="8596668" cy="1320800"/>
          </a:xfrm>
        </p:spPr>
        <p:txBody>
          <a:bodyPr>
            <a:normAutofit/>
          </a:bodyPr>
          <a:lstStyle/>
          <a:p>
            <a:r>
              <a:rPr lang="pt-BR"/>
              <a:t>1. Apresentação de Ideias e Conceitos</a:t>
            </a:r>
            <a:endParaRPr lang="pt-BR" dirty="0"/>
          </a:p>
        </p:txBody>
      </p:sp>
      <p:sp>
        <p:nvSpPr>
          <p:cNvPr id="5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BCE07093-8321-4E44-8DBF-DD1C250AF87D}"/>
              </a:ext>
            </a:extLst>
          </p:cNvPr>
          <p:cNvSpPr>
            <a:spLocks noGrp="1"/>
          </p:cNvSpPr>
          <p:nvPr>
            <p:ph idx="1"/>
          </p:nvPr>
        </p:nvSpPr>
        <p:spPr>
          <a:xfrm>
            <a:off x="1333502" y="1270000"/>
            <a:ext cx="8596668" cy="5025005"/>
          </a:xfrm>
        </p:spPr>
        <p:txBody>
          <a:bodyPr>
            <a:normAutofit lnSpcReduction="10000"/>
          </a:bodyPr>
          <a:lstStyle/>
          <a:p>
            <a:r>
              <a:rPr lang="pt-BR" dirty="0"/>
              <a:t>Parque de Diversão Ecológico consiste em trazer para o Brasil o conceito único em entretenimento para eventos em um espaço aberto com palco de show montado em mega piscina de 2.000 metros quadrados com bar molhado e camarotes, agregando gastronomia regional e exótica com muito lazer em estilo resort unindo a natureza em uma área urbana de 50 mil metros quadrados, localizado atrás da UCDB (Universidade Católica Dom Bosco).</a:t>
            </a:r>
          </a:p>
          <a:p>
            <a:r>
              <a:rPr lang="pt-BR" dirty="0"/>
              <a:t>Com a intenção de se tornar referencia Internacional em aproveitamento de espaço verde, coexistindo preservação ambiental e recreação para fomentar o turismo sustentável, atraindo um publico de todas as idades e pessoas em busca de contato com a natureza interessadas em gastronomia, eventos culturais e muito lazer.  </a:t>
            </a:r>
          </a:p>
          <a:p>
            <a:r>
              <a:rPr lang="pt-BR" dirty="0"/>
              <a:t>Espaço aberto com capacidade para 8 mil pessoas.</a:t>
            </a:r>
          </a:p>
          <a:p>
            <a:pPr marL="0" indent="0">
              <a:buNone/>
            </a:pPr>
            <a:endParaRPr lang="pt-BR" dirty="0"/>
          </a:p>
          <a:p>
            <a:r>
              <a:rPr lang="pt-BR" dirty="0"/>
              <a:t>Sustentável, gerando mais de 400 empregos direto.</a:t>
            </a:r>
          </a:p>
          <a:p>
            <a:r>
              <a:rPr lang="pt-BR" dirty="0"/>
              <a:t>Com investimento de mais de 4 milhões de reais a franquia “Parque de Diversão Ecológico” traz ao Brasil um conceito único e inovador no que há de mais moderno em entretenimento, a unção entre natureza e cultura.</a:t>
            </a:r>
          </a:p>
          <a:p>
            <a:endParaRPr lang="pt-B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974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m 12" descr="Pessoas em um parque&#10;&#10;Descrição gerada automaticamente">
            <a:extLst>
              <a:ext uri="{FF2B5EF4-FFF2-40B4-BE49-F238E27FC236}">
                <a16:creationId xmlns:a16="http://schemas.microsoft.com/office/drawing/2014/main" id="{56317DA1-14E1-479E-AF53-16ABF4E8D3DB}"/>
              </a:ext>
            </a:extLst>
          </p:cNvPr>
          <p:cNvPicPr>
            <a:picLocks noChangeAspect="1"/>
          </p:cNvPicPr>
          <p:nvPr/>
        </p:nvPicPr>
        <p:blipFill rotWithShape="1">
          <a:blip r:embed="rId2">
            <a:extLst>
              <a:ext uri="{28A0092B-C50C-407E-A947-70E740481C1C}">
                <a14:useLocalDpi xmlns:a14="http://schemas.microsoft.com/office/drawing/2010/main" val="0"/>
              </a:ext>
            </a:extLst>
          </a:blip>
          <a:srcRect r="-2" b="1143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BD8143BD-D44F-4FE7-B396-BECFF8B21F85}"/>
              </a:ext>
            </a:extLst>
          </p:cNvPr>
          <p:cNvSpPr>
            <a:spLocks noGrp="1"/>
          </p:cNvSpPr>
          <p:nvPr>
            <p:ph type="title"/>
          </p:nvPr>
        </p:nvSpPr>
        <p:spPr>
          <a:xfrm>
            <a:off x="677333" y="609600"/>
            <a:ext cx="3851123" cy="1320800"/>
          </a:xfrm>
        </p:spPr>
        <p:txBody>
          <a:bodyPr>
            <a:normAutofit/>
          </a:bodyPr>
          <a:lstStyle/>
          <a:p>
            <a:r>
              <a:rPr lang="pt-BR" dirty="0"/>
              <a:t>2. Área Verde</a:t>
            </a:r>
          </a:p>
        </p:txBody>
      </p:sp>
      <p:sp>
        <p:nvSpPr>
          <p:cNvPr id="3" name="Espaço Reservado para Conteúdo 2">
            <a:extLst>
              <a:ext uri="{FF2B5EF4-FFF2-40B4-BE49-F238E27FC236}">
                <a16:creationId xmlns:a16="http://schemas.microsoft.com/office/drawing/2014/main" id="{A22D7528-D617-4238-BDDA-70953B9B9C72}"/>
              </a:ext>
            </a:extLst>
          </p:cNvPr>
          <p:cNvSpPr>
            <a:spLocks noGrp="1"/>
          </p:cNvSpPr>
          <p:nvPr>
            <p:ph idx="1"/>
          </p:nvPr>
        </p:nvSpPr>
        <p:spPr>
          <a:xfrm>
            <a:off x="110214" y="1343160"/>
            <a:ext cx="3851122" cy="3880773"/>
          </a:xfrm>
        </p:spPr>
        <p:txBody>
          <a:bodyPr>
            <a:normAutofit/>
          </a:bodyPr>
          <a:lstStyle/>
          <a:p>
            <a:pPr>
              <a:lnSpc>
                <a:spcPct val="90000"/>
              </a:lnSpc>
            </a:pPr>
            <a:r>
              <a:rPr lang="pt-BR" dirty="0"/>
              <a:t>Usufruindo de uma excelente localização em meio a uma área de preservação ecológica o Parque de Diversão Ecológico trará uma vasta área repleta de flores e plantas ornamentais, fazendo seus jardins um espetáculo a parte, além de ter conservado as arvores já existentes criando um ambiente perfeito para as pessoas que buscam o contato direto com  natureza a harmonia e paz que o local transmite.  </a:t>
            </a:r>
          </a:p>
        </p:txBody>
      </p:sp>
      <p:cxnSp>
        <p:nvCxnSpPr>
          <p:cNvPr id="18" name="Straight Connector 1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229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C744D-92EC-4606-B55C-6AB1E1CD91DC}"/>
              </a:ext>
            </a:extLst>
          </p:cNvPr>
          <p:cNvSpPr>
            <a:spLocks noGrp="1"/>
          </p:cNvSpPr>
          <p:nvPr>
            <p:ph type="title"/>
          </p:nvPr>
        </p:nvSpPr>
        <p:spPr>
          <a:xfrm>
            <a:off x="677334" y="609600"/>
            <a:ext cx="8596668" cy="1320800"/>
          </a:xfrm>
        </p:spPr>
        <p:txBody>
          <a:bodyPr anchor="t">
            <a:normAutofit/>
          </a:bodyPr>
          <a:lstStyle/>
          <a:p>
            <a:r>
              <a:rPr lang="pt-BR" dirty="0"/>
              <a:t>3. Mini Cidade </a:t>
            </a:r>
          </a:p>
        </p:txBody>
      </p:sp>
      <p:sp>
        <p:nvSpPr>
          <p:cNvPr id="3" name="Espaço Reservado para Conteúdo 2">
            <a:extLst>
              <a:ext uri="{FF2B5EF4-FFF2-40B4-BE49-F238E27FC236}">
                <a16:creationId xmlns:a16="http://schemas.microsoft.com/office/drawing/2014/main" id="{FE8478C9-8C94-465A-B83C-4038F208D6CD}"/>
              </a:ext>
            </a:extLst>
          </p:cNvPr>
          <p:cNvSpPr>
            <a:spLocks noGrp="1"/>
          </p:cNvSpPr>
          <p:nvPr>
            <p:ph idx="1"/>
          </p:nvPr>
        </p:nvSpPr>
        <p:spPr>
          <a:xfrm>
            <a:off x="677334" y="2160589"/>
            <a:ext cx="3957349" cy="3749323"/>
          </a:xfrm>
        </p:spPr>
        <p:txBody>
          <a:bodyPr>
            <a:normAutofit/>
          </a:bodyPr>
          <a:lstStyle/>
          <a:p>
            <a:r>
              <a:rPr lang="pt-BR" dirty="0"/>
              <a:t>Espaço dedicado as crianças para muita brincadeira e socialização junto a outras crianças em uma área de 300 metros quadrados sobre a sombra das arvores os pais poderão desfrutar de momentos de qualidade com seus filhos em uma pequena cidade montada para desenvolver a criatividade </a:t>
            </a:r>
          </a:p>
        </p:txBody>
      </p:sp>
      <p:pic>
        <p:nvPicPr>
          <p:cNvPr id="5" name="Imagem 4">
            <a:extLst>
              <a:ext uri="{FF2B5EF4-FFF2-40B4-BE49-F238E27FC236}">
                <a16:creationId xmlns:a16="http://schemas.microsoft.com/office/drawing/2014/main" id="{5FD3D3CF-01D8-44ED-BB2B-B6C008BF4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137" y="2159331"/>
            <a:ext cx="4204989" cy="2449406"/>
          </a:xfrm>
          <a:prstGeom prst="rect">
            <a:avLst/>
          </a:prstGeom>
        </p:spPr>
      </p:pic>
    </p:spTree>
    <p:extLst>
      <p:ext uri="{BB962C8B-B14F-4D97-AF65-F5344CB8AC3E}">
        <p14:creationId xmlns:p14="http://schemas.microsoft.com/office/powerpoint/2010/main" val="135765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72EBE-6846-461E-8C9B-ABF4DFA501BD}"/>
              </a:ext>
            </a:extLst>
          </p:cNvPr>
          <p:cNvSpPr>
            <a:spLocks noGrp="1"/>
          </p:cNvSpPr>
          <p:nvPr>
            <p:ph type="title"/>
          </p:nvPr>
        </p:nvSpPr>
        <p:spPr>
          <a:xfrm>
            <a:off x="677334" y="609600"/>
            <a:ext cx="8596668" cy="1320800"/>
          </a:xfrm>
        </p:spPr>
        <p:txBody>
          <a:bodyPr anchor="t">
            <a:normAutofit/>
          </a:bodyPr>
          <a:lstStyle/>
          <a:p>
            <a:r>
              <a:rPr lang="pt-BR" dirty="0"/>
              <a:t>4. Aula de Educação Ambiental </a:t>
            </a:r>
          </a:p>
        </p:txBody>
      </p:sp>
      <p:sp>
        <p:nvSpPr>
          <p:cNvPr id="3" name="Espaço Reservado para Conteúdo 2">
            <a:extLst>
              <a:ext uri="{FF2B5EF4-FFF2-40B4-BE49-F238E27FC236}">
                <a16:creationId xmlns:a16="http://schemas.microsoft.com/office/drawing/2014/main" id="{16FECCD5-ACEE-4FA2-A081-7CB4069F24A5}"/>
              </a:ext>
            </a:extLst>
          </p:cNvPr>
          <p:cNvSpPr>
            <a:spLocks noGrp="1"/>
          </p:cNvSpPr>
          <p:nvPr>
            <p:ph idx="1"/>
          </p:nvPr>
        </p:nvSpPr>
        <p:spPr>
          <a:xfrm>
            <a:off x="4063160" y="2160589"/>
            <a:ext cx="5207839" cy="3880773"/>
          </a:xfrm>
        </p:spPr>
        <p:txBody>
          <a:bodyPr>
            <a:normAutofit/>
          </a:bodyPr>
          <a:lstStyle/>
          <a:p>
            <a:r>
              <a:rPr lang="pt-BR" dirty="0"/>
              <a:t>Com intuito de ensinar sobre fauna e flora regional de uma maneira sustentável as crianças aprenderão com seus monitores sobre cultivo em hortas, espécies de arvores e </a:t>
            </a:r>
            <a:r>
              <a:rPr lang="pt-BR" dirty="0" err="1"/>
              <a:t>passaros</a:t>
            </a:r>
            <a:r>
              <a:rPr lang="pt-BR" dirty="0"/>
              <a:t> com passeio na mata e trilha ao redor do Parque. </a:t>
            </a:r>
          </a:p>
        </p:txBody>
      </p:sp>
      <p:pic>
        <p:nvPicPr>
          <p:cNvPr id="5" name="Imagem 4" descr="Criança sentada em um jardim&#10;&#10;Descrição gerada automaticamente">
            <a:extLst>
              <a:ext uri="{FF2B5EF4-FFF2-40B4-BE49-F238E27FC236}">
                <a16:creationId xmlns:a16="http://schemas.microsoft.com/office/drawing/2014/main" id="{0662FE6F-D1FD-4F99-A40D-09BABC7C297B}"/>
              </a:ext>
            </a:extLst>
          </p:cNvPr>
          <p:cNvPicPr>
            <a:picLocks noChangeAspect="1"/>
          </p:cNvPicPr>
          <p:nvPr/>
        </p:nvPicPr>
        <p:blipFill rotWithShape="1">
          <a:blip r:embed="rId2">
            <a:extLst>
              <a:ext uri="{28A0092B-C50C-407E-A947-70E740481C1C}">
                <a14:useLocalDpi xmlns:a14="http://schemas.microsoft.com/office/drawing/2010/main" val="0"/>
              </a:ext>
            </a:extLst>
          </a:blip>
          <a:srcRect l="11083" r="23312" b="3"/>
          <a:stretch/>
        </p:blipFill>
        <p:spPr>
          <a:xfrm>
            <a:off x="677334" y="2159331"/>
            <a:ext cx="3144597" cy="3882362"/>
          </a:xfrm>
          <a:prstGeom prst="rect">
            <a:avLst/>
          </a:prstGeom>
        </p:spPr>
      </p:pic>
    </p:spTree>
    <p:extLst>
      <p:ext uri="{BB962C8B-B14F-4D97-AF65-F5344CB8AC3E}">
        <p14:creationId xmlns:p14="http://schemas.microsoft.com/office/powerpoint/2010/main" val="285536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44BB7-DCAB-4533-866C-3242CA5F3B86}"/>
              </a:ext>
            </a:extLst>
          </p:cNvPr>
          <p:cNvSpPr>
            <a:spLocks noGrp="1"/>
          </p:cNvSpPr>
          <p:nvPr>
            <p:ph type="title"/>
          </p:nvPr>
        </p:nvSpPr>
        <p:spPr>
          <a:xfrm>
            <a:off x="677334" y="609600"/>
            <a:ext cx="8596668" cy="1320800"/>
          </a:xfrm>
        </p:spPr>
        <p:txBody>
          <a:bodyPr anchor="t">
            <a:normAutofit/>
          </a:bodyPr>
          <a:lstStyle/>
          <a:p>
            <a:r>
              <a:rPr lang="pt-BR" dirty="0"/>
              <a:t>5. </a:t>
            </a:r>
            <a:r>
              <a:rPr lang="pt-BR" dirty="0" err="1"/>
              <a:t>Boboletario</a:t>
            </a:r>
            <a:r>
              <a:rPr lang="pt-BR" dirty="0"/>
              <a:t> </a:t>
            </a:r>
          </a:p>
        </p:txBody>
      </p:sp>
      <p:pic>
        <p:nvPicPr>
          <p:cNvPr id="7" name="Imagem 6">
            <a:extLst>
              <a:ext uri="{FF2B5EF4-FFF2-40B4-BE49-F238E27FC236}">
                <a16:creationId xmlns:a16="http://schemas.microsoft.com/office/drawing/2014/main" id="{91850B71-0E88-4B4C-80F1-6311577EB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5283289" cy="2786934"/>
          </a:xfrm>
          <a:prstGeom prst="rect">
            <a:avLst/>
          </a:prstGeom>
        </p:spPr>
      </p:pic>
      <p:sp>
        <p:nvSpPr>
          <p:cNvPr id="3" name="Espaço Reservado para Conteúdo 2">
            <a:extLst>
              <a:ext uri="{FF2B5EF4-FFF2-40B4-BE49-F238E27FC236}">
                <a16:creationId xmlns:a16="http://schemas.microsoft.com/office/drawing/2014/main" id="{43B33E0A-C963-4F7F-B5EB-32E9F564E15D}"/>
              </a:ext>
            </a:extLst>
          </p:cNvPr>
          <p:cNvSpPr>
            <a:spLocks noGrp="1"/>
          </p:cNvSpPr>
          <p:nvPr>
            <p:ph idx="1"/>
          </p:nvPr>
        </p:nvSpPr>
        <p:spPr>
          <a:xfrm>
            <a:off x="6416039" y="2160589"/>
            <a:ext cx="2927185" cy="3880773"/>
          </a:xfrm>
        </p:spPr>
        <p:txBody>
          <a:bodyPr>
            <a:normAutofit/>
          </a:bodyPr>
          <a:lstStyle/>
          <a:p>
            <a:r>
              <a:rPr lang="pt-BR" sz="1500"/>
              <a:t>Em um espaço de 500 metro quadrados será possível estudar e admirar nossas espécies de borboletas locais em um jardim voltado pra a alimentação de beija-flores e borboletas.</a:t>
            </a:r>
          </a:p>
        </p:txBody>
      </p:sp>
    </p:spTree>
    <p:extLst>
      <p:ext uri="{BB962C8B-B14F-4D97-AF65-F5344CB8AC3E}">
        <p14:creationId xmlns:p14="http://schemas.microsoft.com/office/powerpoint/2010/main" val="4451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30681-5754-441C-BFF9-C708D75A2716}"/>
              </a:ext>
            </a:extLst>
          </p:cNvPr>
          <p:cNvSpPr>
            <a:spLocks noGrp="1"/>
          </p:cNvSpPr>
          <p:nvPr>
            <p:ph type="title"/>
          </p:nvPr>
        </p:nvSpPr>
        <p:spPr>
          <a:xfrm>
            <a:off x="677334" y="609600"/>
            <a:ext cx="8596668" cy="1320800"/>
          </a:xfrm>
        </p:spPr>
        <p:txBody>
          <a:bodyPr anchor="t">
            <a:normAutofit/>
          </a:bodyPr>
          <a:lstStyle/>
          <a:p>
            <a:r>
              <a:rPr lang="pt-BR" dirty="0"/>
              <a:t>6. Bola </a:t>
            </a:r>
            <a:r>
              <a:rPr lang="pt-BR" dirty="0" err="1"/>
              <a:t>Zorb</a:t>
            </a:r>
            <a:r>
              <a:rPr lang="pt-BR" dirty="0"/>
              <a:t> </a:t>
            </a:r>
          </a:p>
        </p:txBody>
      </p:sp>
      <p:sp>
        <p:nvSpPr>
          <p:cNvPr id="3" name="Espaço Reservado para Conteúdo 2">
            <a:extLst>
              <a:ext uri="{FF2B5EF4-FFF2-40B4-BE49-F238E27FC236}">
                <a16:creationId xmlns:a16="http://schemas.microsoft.com/office/drawing/2014/main" id="{ECA3C0D9-9C5D-4044-93BA-9EF994813999}"/>
              </a:ext>
            </a:extLst>
          </p:cNvPr>
          <p:cNvSpPr>
            <a:spLocks noGrp="1"/>
          </p:cNvSpPr>
          <p:nvPr>
            <p:ph idx="1"/>
          </p:nvPr>
        </p:nvSpPr>
        <p:spPr>
          <a:xfrm>
            <a:off x="6336287" y="2160589"/>
            <a:ext cx="2934714" cy="3880773"/>
          </a:xfrm>
        </p:spPr>
        <p:txBody>
          <a:bodyPr>
            <a:normAutofit/>
          </a:bodyPr>
          <a:lstStyle/>
          <a:p>
            <a:r>
              <a:rPr lang="pt-BR" sz="1700"/>
              <a:t>Uma atração diferente, divertida e única para toda família.</a:t>
            </a:r>
          </a:p>
          <a:p>
            <a:r>
              <a:rPr lang="pt-BR" sz="1700"/>
              <a:t>Consiste em uma bola inflável de plástico que contem 3 metros de diâmetro com a capacidade para 4 pessoas, a pista de 500 metros de grama com uma rampa de contenção ao final, uma experiencia com muita adrenalina e segurança</a:t>
            </a:r>
          </a:p>
        </p:txBody>
      </p:sp>
      <p:pic>
        <p:nvPicPr>
          <p:cNvPr id="9" name="Imagem 8">
            <a:extLst>
              <a:ext uri="{FF2B5EF4-FFF2-40B4-BE49-F238E27FC236}">
                <a16:creationId xmlns:a16="http://schemas.microsoft.com/office/drawing/2014/main" id="{7C57413D-E763-49B0-B947-E198D5FE7285}"/>
              </a:ext>
            </a:extLst>
          </p:cNvPr>
          <p:cNvPicPr>
            <a:picLocks noChangeAspect="1"/>
          </p:cNvPicPr>
          <p:nvPr/>
        </p:nvPicPr>
        <p:blipFill rotWithShape="1">
          <a:blip r:embed="rId2">
            <a:extLst>
              <a:ext uri="{28A0092B-C50C-407E-A947-70E740481C1C}">
                <a14:useLocalDpi xmlns:a14="http://schemas.microsoft.com/office/drawing/2010/main" val="0"/>
              </a:ext>
            </a:extLst>
          </a:blip>
          <a:srcRect l="2" r="2" b="9163"/>
          <a:stretch/>
        </p:blipFill>
        <p:spPr>
          <a:xfrm>
            <a:off x="677334" y="2159330"/>
            <a:ext cx="5423429" cy="3774939"/>
          </a:xfrm>
          <a:prstGeom prst="rect">
            <a:avLst/>
          </a:prstGeom>
        </p:spPr>
      </p:pic>
    </p:spTree>
    <p:extLst>
      <p:ext uri="{BB962C8B-B14F-4D97-AF65-F5344CB8AC3E}">
        <p14:creationId xmlns:p14="http://schemas.microsoft.com/office/powerpoint/2010/main" val="2224769694"/>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AE59D3F41D4D4D90CE9726094D68F7" ma:contentTypeVersion="2" ma:contentTypeDescription="Create a new document." ma:contentTypeScope="" ma:versionID="8ce4a9eb042b45dbecb06d7959a9dec9">
  <xsd:schema xmlns:xsd="http://www.w3.org/2001/XMLSchema" xmlns:xs="http://www.w3.org/2001/XMLSchema" xmlns:p="http://schemas.microsoft.com/office/2006/metadata/properties" xmlns:ns3="b47eb5a1-5173-4654-a7fe-38bb2216bbe8" targetNamespace="http://schemas.microsoft.com/office/2006/metadata/properties" ma:root="true" ma:fieldsID="04b1bb3f31dbd525ee5cfd9db9c37ec7" ns3:_="">
    <xsd:import namespace="b47eb5a1-5173-4654-a7fe-38bb2216bbe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eb5a1-5173-4654-a7fe-38bb2216b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721AF-BF08-4F34-9DE3-BB7B8C4D3FAB}">
  <ds:schemaRefs>
    <ds:schemaRef ds:uri="http://purl.org/dc/dcmitype/"/>
    <ds:schemaRef ds:uri="http://purl.org/dc/terms/"/>
    <ds:schemaRef ds:uri="http://schemas.openxmlformats.org/package/2006/metadata/core-properties"/>
    <ds:schemaRef ds:uri="http://www.w3.org/XML/1998/namespace"/>
    <ds:schemaRef ds:uri="b47eb5a1-5173-4654-a7fe-38bb2216bbe8"/>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417E1B5-37E5-4546-A4E2-8E2F34F5C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7eb5a1-5173-4654-a7fe-38bb2216b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63AA24-7507-485A-95D9-0D1AF54C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147</TotalTime>
  <Words>999</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Trebuchet MS</vt:lpstr>
      <vt:lpstr>Wingdings 3</vt:lpstr>
      <vt:lpstr>Facetado</vt:lpstr>
      <vt:lpstr>PROJETO PARQUE DE DIVERSÃO ECOLÓGICO </vt:lpstr>
      <vt:lpstr>Apresentação do PowerPoint</vt:lpstr>
      <vt:lpstr>1. Apresentação de Ideias e conceitos. 2. Área Verde 3. Mini Cidade 4. Aula de Educação Ambiental  5. Borboletario  6. Bola Zorb  7. Piscina para eventos fechados (Piscina Privativa) 8. Restaurante  9. Estacionamento  10.Hotel Boutique Tropical Chic  11.Loja de Roupas e Acessórios 12.Piscina (The beach) 13.Labirinto Gigante 14.Bambu Bar</vt:lpstr>
      <vt:lpstr>1. Apresentação de Ideias e Conceitos</vt:lpstr>
      <vt:lpstr>2. Área Verde</vt:lpstr>
      <vt:lpstr>3. Mini Cidade </vt:lpstr>
      <vt:lpstr>4. Aula de Educação Ambiental </vt:lpstr>
      <vt:lpstr>5. Boboletario </vt:lpstr>
      <vt:lpstr>6. Bola Zorb </vt:lpstr>
      <vt:lpstr>7. Piscina para Eventos Privados</vt:lpstr>
      <vt:lpstr>8. Restaurante </vt:lpstr>
      <vt:lpstr>9. Estacionamento </vt:lpstr>
      <vt:lpstr>10. Hotel Boutique Tropical Chic </vt:lpstr>
      <vt:lpstr>11. Loja de Roupas e Acessórios </vt:lpstr>
      <vt:lpstr>12. Piscina (The beach)</vt:lpstr>
      <vt:lpstr>13. Labirinto Gigante </vt:lpstr>
      <vt:lpstr>14. Bamboo Bar</vt:lpstr>
      <vt:lpstr>Projeto se encontra 80% concluído.  01/08/2021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 PARQUE DE DIVERSÃO ECOLOGICO</dc:title>
  <dc:creator>Kamille Vitoria de Souza Nogueira</dc:creator>
  <cp:lastModifiedBy>Kamille Vitoria de Souza Nogueira</cp:lastModifiedBy>
  <cp:revision>18</cp:revision>
  <dcterms:created xsi:type="dcterms:W3CDTF">2021-08-02T19:08:15Z</dcterms:created>
  <dcterms:modified xsi:type="dcterms:W3CDTF">2021-08-03T21:17:38Z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0x010100A5AE59D3F41D4D4D90CE9726094D68F7</vt:lpwstr>
  </property>
</Properties>
</file>